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9" r:id="rId4"/>
  </p:sldMasterIdLst>
  <p:notesMasterIdLst>
    <p:notesMasterId r:id="rId5"/>
  </p:notesMasterIdLst>
  <p:sldIdLst>
    <p:sldId id="256" r:id="rId6"/>
  </p:sldIdLst>
  <p:sldSz cy="32918400" cx="43891200"/>
  <p:notesSz cx="32918400" cy="51206400"/>
  <p:embeddedFontLst>
    <p:embeddedFont>
      <p:font typeface="Ubuntu"/>
      <p:regular r:id="rId7"/>
      <p:bold r:id="rId8"/>
      <p:italic r:id="rId9"/>
      <p:boldItalic r:id="rId10"/>
    </p:embeddedFont>
    <p:embeddedFont>
      <p:font typeface="Ubuntu Light"/>
      <p:regular r:id="rId11"/>
      <p:bold r:id="rId12"/>
      <p:italic r:id="rId13"/>
      <p:boldItalic r:id="rId14"/>
    </p:embeddedFont>
    <p:embeddedFont>
      <p:font typeface="Ubuntu Medium"/>
      <p:regular r:id="rId15"/>
      <p:bold r:id="rId16"/>
      <p:italic r:id="rId17"/>
      <p:boldItalic r:id="rId18"/>
    </p:embeddedFont>
    <p:embeddedFont>
      <p:font typeface="Helvetica Neue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20">
          <p15:clr>
            <a:srgbClr val="A4A3A4"/>
          </p15:clr>
        </p15:guide>
        <p15:guide id="2" orient="horz" pos="20016">
          <p15:clr>
            <a:srgbClr val="A4A3A4"/>
          </p15:clr>
        </p15:guide>
        <p15:guide id="3" pos="720">
          <p15:clr>
            <a:srgbClr val="A4A3A4"/>
          </p15:clr>
        </p15:guide>
        <p15:guide id="4" pos="26928">
          <p15:clr>
            <a:srgbClr val="A4A3A4"/>
          </p15:clr>
        </p15:guide>
        <p15:guide id="5" pos="8640">
          <p15:clr>
            <a:srgbClr val="A4A3A4"/>
          </p15:clr>
        </p15:guide>
        <p15:guide id="6" pos="9216">
          <p15:clr>
            <a:srgbClr val="A4A3A4"/>
          </p15:clr>
        </p15:guide>
        <p15:guide id="7" pos="19008">
          <p15:clr>
            <a:srgbClr val="A4A3A4"/>
          </p15:clr>
        </p15:guide>
        <p15:guide id="8" pos="18432">
          <p15:clr>
            <a:srgbClr val="A4A3A4"/>
          </p15:clr>
        </p15:guide>
        <p15:guide id="9" orient="horz" pos="2304">
          <p15:clr>
            <a:srgbClr val="D9D9D9"/>
          </p15:clr>
        </p15:guide>
        <p15:guide id="10" orient="horz" pos="3096">
          <p15:clr>
            <a:srgbClr val="D9D9D9"/>
          </p15:clr>
        </p15:guide>
        <p15:guide id="11" orient="horz" pos="150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20" orient="horz"/>
        <p:guide pos="20016" orient="horz"/>
        <p:guide pos="720"/>
        <p:guide pos="26928"/>
        <p:guide pos="8640"/>
        <p:guide pos="9216"/>
        <p:guide pos="19008"/>
        <p:guide pos="18432"/>
        <p:guide pos="2304" orient="horz"/>
        <p:guide pos="3096" orient="horz"/>
        <p:guide pos="150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.fntdata"/><Relationship Id="rId11" Type="http://schemas.openxmlformats.org/officeDocument/2006/relationships/font" Target="fonts/UbuntuLight-regular.fntdata"/><Relationship Id="rId22" Type="http://schemas.openxmlformats.org/officeDocument/2006/relationships/font" Target="fonts/HelveticaNeue-boldItalic.fntdata"/><Relationship Id="rId10" Type="http://schemas.openxmlformats.org/officeDocument/2006/relationships/font" Target="fonts/Ubuntu-boldItalic.fntdata"/><Relationship Id="rId21" Type="http://schemas.openxmlformats.org/officeDocument/2006/relationships/font" Target="fonts/HelveticaNeue-italic.fntdata"/><Relationship Id="rId13" Type="http://schemas.openxmlformats.org/officeDocument/2006/relationships/font" Target="fonts/UbuntuLight-italic.fntdata"/><Relationship Id="rId12" Type="http://schemas.openxmlformats.org/officeDocument/2006/relationships/font" Target="fonts/Ubuntu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Ubuntu-italic.fntdata"/><Relationship Id="rId15" Type="http://schemas.openxmlformats.org/officeDocument/2006/relationships/font" Target="fonts/UbuntuMedium-regular.fntdata"/><Relationship Id="rId14" Type="http://schemas.openxmlformats.org/officeDocument/2006/relationships/font" Target="fonts/UbuntuLight-boldItalic.fntdata"/><Relationship Id="rId17" Type="http://schemas.openxmlformats.org/officeDocument/2006/relationships/font" Target="fonts/UbuntuMedium-italic.fntdata"/><Relationship Id="rId16" Type="http://schemas.openxmlformats.org/officeDocument/2006/relationships/font" Target="fonts/UbuntuMedium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HelveticaNeue-regular.fntdata"/><Relationship Id="rId6" Type="http://schemas.openxmlformats.org/officeDocument/2006/relationships/slide" Target="slides/slide1.xml"/><Relationship Id="rId18" Type="http://schemas.openxmlformats.org/officeDocument/2006/relationships/font" Target="fonts/UbuntuMedium-boldItalic.fntdata"/><Relationship Id="rId7" Type="http://schemas.openxmlformats.org/officeDocument/2006/relationships/font" Target="fonts/Ubuntu-regular.fntdata"/><Relationship Id="rId8" Type="http://schemas.openxmlformats.org/officeDocument/2006/relationships/font" Target="fonts/Ubuntu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/>
          <p:nvPr>
            <p:ph idx="2" type="hdr"/>
          </p:nvPr>
        </p:nvSpPr>
        <p:spPr>
          <a:xfrm>
            <a:off x="0" y="0"/>
            <a:ext cx="14265275" cy="2560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" name="Shape 4"/>
          <p:cNvSpPr txBox="1"/>
          <p:nvPr>
            <p:ph idx="10" type="dt"/>
          </p:nvPr>
        </p:nvSpPr>
        <p:spPr>
          <a:xfrm>
            <a:off x="18646775" y="0"/>
            <a:ext cx="14263689" cy="2560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5" name="Shape 5"/>
          <p:cNvSpPr/>
          <p:nvPr>
            <p:ph idx="3" type="sldImg"/>
          </p:nvPr>
        </p:nvSpPr>
        <p:spPr>
          <a:xfrm>
            <a:off x="3657600" y="3840163"/>
            <a:ext cx="25603200" cy="19202401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3292475" y="24323675"/>
            <a:ext cx="26333450" cy="23042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370"/>
              </a:spcBef>
              <a:spcAft>
                <a:spcPts val="0"/>
              </a:spcAft>
              <a:buSzPts val="1400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70"/>
              </a:spcBef>
              <a:spcAft>
                <a:spcPts val="0"/>
              </a:spcAft>
              <a:buSzPts val="1400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70"/>
              </a:spcBef>
              <a:spcAft>
                <a:spcPts val="0"/>
              </a:spcAft>
              <a:buSzPts val="1400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70"/>
              </a:spcBef>
              <a:spcAft>
                <a:spcPts val="0"/>
              </a:spcAft>
              <a:buSzPts val="1400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70"/>
              </a:spcBef>
              <a:spcAft>
                <a:spcPts val="0"/>
              </a:spcAft>
              <a:buSzPts val="1400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34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1" type="ftr"/>
          </p:nvPr>
        </p:nvSpPr>
        <p:spPr>
          <a:xfrm>
            <a:off x="0" y="48637825"/>
            <a:ext cx="14265275" cy="2559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18646775" y="48637825"/>
            <a:ext cx="14263689" cy="2559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idx="2" type="sldImg"/>
          </p:nvPr>
        </p:nvSpPr>
        <p:spPr>
          <a:xfrm>
            <a:off x="3657600" y="3840163"/>
            <a:ext cx="25603200" cy="192024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292475" y="24323675"/>
            <a:ext cx="26333400" cy="230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18646775" y="48637825"/>
            <a:ext cx="14263800" cy="255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lang="en-US" sz="12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sz="12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idx="10" type="dt"/>
          </p:nvPr>
        </p:nvSpPr>
        <p:spPr>
          <a:xfrm>
            <a:off x="3291568" y="29992319"/>
            <a:ext cx="91440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1" type="ftr"/>
          </p:nvPr>
        </p:nvSpPr>
        <p:spPr>
          <a:xfrm>
            <a:off x="14996433" y="29992319"/>
            <a:ext cx="13898336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31455634" y="29992319"/>
            <a:ext cx="91440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3291569" y="2926080"/>
            <a:ext cx="37308065" cy="548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3775" lIns="407550" spcFirstLastPara="1" rIns="407550" wrap="square" tIns="2037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800" u="none" cap="none" strike="noStrike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body"/>
          </p:nvPr>
        </p:nvSpPr>
        <p:spPr>
          <a:xfrm>
            <a:off x="3291569" y="9511393"/>
            <a:ext cx="37308065" cy="19749407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indent="-1006919" lvl="0" marL="457200" marR="0" rtl="0" algn="l">
              <a:spcBef>
                <a:spcPts val="2451"/>
              </a:spcBef>
              <a:spcAft>
                <a:spcPts val="0"/>
              </a:spcAft>
              <a:buClr>
                <a:schemeClr val="dk1"/>
              </a:buClr>
              <a:buSzPts val="12257"/>
              <a:buFont typeface="Times New Roman"/>
              <a:buChar char="•"/>
              <a:defRPr b="0" i="0" sz="12257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-908939" lvl="1" marL="914400" marR="0" rtl="0" algn="l">
              <a:spcBef>
                <a:spcPts val="2143"/>
              </a:spcBef>
              <a:spcAft>
                <a:spcPts val="0"/>
              </a:spcAft>
              <a:buClr>
                <a:schemeClr val="dk1"/>
              </a:buClr>
              <a:buSzPts val="10714"/>
              <a:buFont typeface="Times New Roman"/>
              <a:buChar char="–"/>
              <a:defRPr b="0" i="0" sz="107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810958" lvl="2" marL="1371600" marR="0" rtl="0" algn="l">
              <a:spcBef>
                <a:spcPts val="1834"/>
              </a:spcBef>
              <a:spcAft>
                <a:spcPts val="0"/>
              </a:spcAft>
              <a:buClr>
                <a:schemeClr val="dk1"/>
              </a:buClr>
              <a:buSzPts val="9171"/>
              <a:buFont typeface="Times New Roman"/>
              <a:buChar char="•"/>
              <a:defRPr b="0" i="0" sz="9171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-712978" lvl="3" marL="1828800" marR="0" rtl="0" algn="l"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–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712978" lvl="4" marL="2286000" marR="0" rtl="0" algn="l"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712978" lvl="5" marL="2743200" marR="0" rtl="0" algn="l"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712978" lvl="6" marL="3200400" marR="0" rtl="0" algn="l"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712978" lvl="7" marL="3657600" marR="0" rtl="0" algn="l"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712978" lvl="8" marL="4114800" marR="0" rtl="0" algn="l">
              <a:spcBef>
                <a:spcPts val="1526"/>
              </a:spcBef>
              <a:spcAft>
                <a:spcPts val="0"/>
              </a:spcAft>
              <a:buClr>
                <a:schemeClr val="dk1"/>
              </a:buClr>
              <a:buSzPts val="7628"/>
              <a:buFont typeface="Times New Roman"/>
              <a:buChar char="»"/>
              <a:defRPr b="0" i="0" sz="7628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Shape 12"/>
          <p:cNvSpPr txBox="1"/>
          <p:nvPr>
            <p:ph idx="10" type="dt"/>
          </p:nvPr>
        </p:nvSpPr>
        <p:spPr>
          <a:xfrm>
            <a:off x="3291568" y="29992319"/>
            <a:ext cx="91440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1" type="ftr"/>
          </p:nvPr>
        </p:nvSpPr>
        <p:spPr>
          <a:xfrm>
            <a:off x="14996433" y="29992319"/>
            <a:ext cx="13898336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91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31455634" y="29992319"/>
            <a:ext cx="9144000" cy="2194560"/>
          </a:xfrm>
          <a:prstGeom prst="rect">
            <a:avLst/>
          </a:prstGeom>
          <a:noFill/>
          <a:ln>
            <a:noFill/>
          </a:ln>
        </p:spPr>
        <p:txBody>
          <a:bodyPr anchorCtr="0" anchor="t" bIns="203775" lIns="407550" spcFirstLastPara="1" rIns="407550" wrap="square" tIns="20377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5314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10" Type="http://schemas.openxmlformats.org/officeDocument/2006/relationships/image" Target="../media/image5.png"/><Relationship Id="rId9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image" Target="../media/image6.png"/><Relationship Id="rId8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hape 24"/>
          <p:cNvPicPr preferRelativeResize="0"/>
          <p:nvPr/>
        </p:nvPicPr>
        <p:blipFill rotWithShape="1">
          <a:blip r:embed="rId3">
            <a:alphaModFix amt="7000"/>
          </a:blip>
          <a:srcRect b="0" l="4156" r="3686" t="0"/>
          <a:stretch/>
        </p:blipFill>
        <p:spPr>
          <a:xfrm>
            <a:off x="0" y="2126625"/>
            <a:ext cx="43891195" cy="30809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Shape 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52750" y="8955150"/>
            <a:ext cx="32337245" cy="18189662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Shape 26"/>
          <p:cNvSpPr txBox="1"/>
          <p:nvPr/>
        </p:nvSpPr>
        <p:spPr>
          <a:xfrm>
            <a:off x="30516150" y="15865525"/>
            <a:ext cx="11685900" cy="25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Mechanical Design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7" name="Shape 27"/>
          <p:cNvSpPr txBox="1"/>
          <p:nvPr/>
        </p:nvSpPr>
        <p:spPr>
          <a:xfrm>
            <a:off x="30451975" y="16704800"/>
            <a:ext cx="12391200" cy="25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1" marL="9144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must be compressed to 15 mm when stowed and released to 460 mm during operation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1" marL="9144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competing commercial designs are costly, relatively complex, and too bulky 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1" marL="9144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bonded polyamide tethers keep the antenna partially compressed, accurately defining the deployed length and providing structural rigidity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1" marL="9144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three spring-loaded hinges constrain the spring</a:t>
            </a:r>
            <a:b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during the intense launch vibrations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1" marL="9144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must withstand the extreme temperatures and vacuum of space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8" name="Shape 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01525" y="30303399"/>
            <a:ext cx="8702393" cy="1737573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Shape 29"/>
          <p:cNvSpPr/>
          <p:nvPr/>
        </p:nvSpPr>
        <p:spPr>
          <a:xfrm>
            <a:off x="50" y="0"/>
            <a:ext cx="43891200" cy="5530500"/>
          </a:xfrm>
          <a:prstGeom prst="rect">
            <a:avLst/>
          </a:prstGeom>
          <a:solidFill>
            <a:srgbClr val="112A5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Shape 30"/>
          <p:cNvSpPr txBox="1"/>
          <p:nvPr/>
        </p:nvSpPr>
        <p:spPr>
          <a:xfrm>
            <a:off x="30223375" y="5530500"/>
            <a:ext cx="125730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S Band Helical Antenna</a:t>
            </a:r>
            <a:endParaRPr b="1" sz="8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31" name="Shape 31"/>
          <p:cNvGrpSpPr/>
          <p:nvPr/>
        </p:nvGrpSpPr>
        <p:grpSpPr>
          <a:xfrm>
            <a:off x="28766413" y="30216638"/>
            <a:ext cx="13989987" cy="1748137"/>
            <a:chOff x="29452213" y="30673838"/>
            <a:chExt cx="13989987" cy="1748137"/>
          </a:xfrm>
        </p:grpSpPr>
        <p:pic>
          <p:nvPicPr>
            <p:cNvPr id="32" name="Shape 3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1087385" y="30684350"/>
              <a:ext cx="2354815" cy="1737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" name="Shape 33"/>
            <p:cNvSpPr txBox="1"/>
            <p:nvPr/>
          </p:nvSpPr>
          <p:spPr>
            <a:xfrm>
              <a:off x="29452213" y="30673838"/>
              <a:ext cx="11456400" cy="173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0">
                  <a:latin typeface="Ubuntu Medium"/>
                  <a:ea typeface="Ubuntu Medium"/>
                  <a:cs typeface="Ubuntu Medium"/>
                  <a:sym typeface="Ubuntu Medium"/>
                </a:rPr>
                <a:t>Oregon Small Satellite Project</a:t>
              </a:r>
              <a:endParaRPr sz="6000">
                <a:latin typeface="Ubuntu Medium"/>
                <a:ea typeface="Ubuntu Medium"/>
                <a:cs typeface="Ubuntu Medium"/>
                <a:sym typeface="Ubuntu Medium"/>
              </a:endParaRPr>
            </a:p>
          </p:txBody>
        </p:sp>
      </p:grpSp>
      <p:pic>
        <p:nvPicPr>
          <p:cNvPr id="34" name="Shape 3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239500" y="23779564"/>
            <a:ext cx="11197176" cy="6298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Shape 3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294263" y="12155212"/>
            <a:ext cx="9832051" cy="5530526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Shape 36"/>
          <p:cNvSpPr txBox="1"/>
          <p:nvPr/>
        </p:nvSpPr>
        <p:spPr>
          <a:xfrm>
            <a:off x="380988" y="5530625"/>
            <a:ext cx="125730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Canted Turnstile Array</a:t>
            </a:r>
            <a:endParaRPr b="1" sz="8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7" name="Shape 37"/>
          <p:cNvSpPr/>
          <p:nvPr/>
        </p:nvSpPr>
        <p:spPr>
          <a:xfrm>
            <a:off x="4114850" y="1143025"/>
            <a:ext cx="33212100" cy="26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0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OreSat  </a:t>
            </a:r>
            <a:r>
              <a:rPr b="1" lang="en-US" sz="160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rPr>
              <a:t>Deployable Antennas</a:t>
            </a:r>
            <a:endParaRPr b="1" sz="16000">
              <a:solidFill>
                <a:srgbClr val="FFFFFF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38" name="Shape 38"/>
          <p:cNvSpPr txBox="1"/>
          <p:nvPr/>
        </p:nvSpPr>
        <p:spPr>
          <a:xfrm>
            <a:off x="38836025" y="4329850"/>
            <a:ext cx="21591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2018</a:t>
            </a:r>
            <a:endParaRPr sz="3600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39" name="Shape 39"/>
          <p:cNvSpPr txBox="1"/>
          <p:nvPr/>
        </p:nvSpPr>
        <p:spPr>
          <a:xfrm>
            <a:off x="4526300" y="3688500"/>
            <a:ext cx="32694000" cy="17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John George  </a:t>
            </a:r>
            <a:r>
              <a:rPr lang="en-US" sz="5000">
                <a:solidFill>
                  <a:schemeClr val="lt1"/>
                </a:solidFill>
                <a:latin typeface="Ubuntu Medium"/>
                <a:ea typeface="Ubuntu Medium"/>
                <a:cs typeface="Ubuntu Medium"/>
                <a:sym typeface="Ubuntu Medium"/>
              </a:rPr>
              <a:t>∘  Paijanne Jones  ∘  </a:t>
            </a:r>
            <a:r>
              <a:rPr lang="en-US" sz="5000">
                <a:solidFill>
                  <a:srgbClr val="FFFFFF"/>
                </a:solidFill>
                <a:latin typeface="Ubuntu Medium"/>
                <a:ea typeface="Ubuntu Medium"/>
                <a:cs typeface="Ubuntu Medium"/>
                <a:sym typeface="Ubuntu Medium"/>
              </a:rPr>
              <a:t>Calvin Young  ∘  Justin Burris  ∘  Shivani Nadarajah</a:t>
            </a:r>
            <a:endParaRPr sz="5000">
              <a:solidFill>
                <a:srgbClr val="FFFFFF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40" name="Shape 40"/>
          <p:cNvSpPr txBox="1"/>
          <p:nvPr/>
        </p:nvSpPr>
        <p:spPr>
          <a:xfrm>
            <a:off x="1456700" y="7340263"/>
            <a:ext cx="12573000" cy="51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deployment is mission critical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enables OreSat’s primary objective to establish baseline communication with groundstation-- necessary for bringing control systems online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consists of four poles-- each with four embedded antennas-- fixed at  90 degree intervals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each pole canted to 35 degrees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0" marL="4572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emits an omni-directional, 436.5 MHz low gain radio signal  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1" name="Shape 41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0391425" y="23779549"/>
            <a:ext cx="11197176" cy="629840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Shape 42"/>
          <p:cNvSpPr txBox="1"/>
          <p:nvPr/>
        </p:nvSpPr>
        <p:spPr>
          <a:xfrm>
            <a:off x="30439950" y="7361450"/>
            <a:ext cx="12174600" cy="56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1" marL="9144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enables OreSat’s secondary mission of space-based STEM outreach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1" marL="9144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highly directional, relies on attitude control system to point at Oregon as it flies overhead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1" marL="9144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transmits a high definition video signal to handheld receivers built by high school students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1" marL="9144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high gain WiFi-based (802.11b) </a:t>
            </a:r>
            <a:b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2.4 GHz signal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3" name="Shape 43"/>
          <p:cNvSpPr txBox="1"/>
          <p:nvPr/>
        </p:nvSpPr>
        <p:spPr>
          <a:xfrm flipH="1">
            <a:off x="14630400" y="8574150"/>
            <a:ext cx="14630400" cy="62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Design and manufacture two separate antenna deployment systems for Oregon’s first satellite</a:t>
            </a:r>
            <a:r>
              <a:rPr b="1" lang="en-US" sz="4800">
                <a:solidFill>
                  <a:srgbClr val="255CB5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endParaRPr b="1" sz="4800">
              <a:solidFill>
                <a:srgbClr val="255CB5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173A7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OreSat is ramping up to be Oregon’s first educational nanosatellite!  It’s a CubeSat-- a standard form factor for nanosatellites consisting of a 10 cm cube per unit.  Thanks to NASA’s CubeSat Launch Initiative, we will be sending our satellite to the International Space Station where it will be released into low Earth orbit.</a:t>
            </a:r>
            <a:endParaRPr sz="36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For more information, visit oresat.org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4" name="Shape 44"/>
          <p:cNvSpPr txBox="1"/>
          <p:nvPr/>
        </p:nvSpPr>
        <p:spPr>
          <a:xfrm>
            <a:off x="792150" y="23474750"/>
            <a:ext cx="4881600" cy="17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turnstile antenna </a:t>
            </a:r>
            <a:endParaRPr b="1" sz="3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stowed configuration</a:t>
            </a:r>
            <a:endParaRPr sz="36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5" name="Shape 45"/>
          <p:cNvSpPr txBox="1"/>
          <p:nvPr/>
        </p:nvSpPr>
        <p:spPr>
          <a:xfrm>
            <a:off x="-117450" y="18807200"/>
            <a:ext cx="12573000" cy="46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18288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four non-conductive, bistable, fiberglass tape springs 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0" marL="18288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bistability of the springs allow each pole to be rolled into a flat cylinder held for stowage using a monofilament line known as a burn wire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0" marL="18288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burn wires are held in tension with resistors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457200" lvl="0" marL="1828800" rtl="0">
              <a:spcBef>
                <a:spcPts val="0"/>
              </a:spcBef>
              <a:spcAft>
                <a:spcPts val="0"/>
              </a:spcAft>
              <a:buClr>
                <a:srgbClr val="112A54"/>
              </a:buClr>
              <a:buSzPts val="3600"/>
              <a:buFont typeface="Ubuntu"/>
              <a:buChar char="○"/>
            </a:pPr>
            <a:r>
              <a:rPr lang="en-US" sz="36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deployment is triggered when the burn wires are caused to fail by overloading the resistors</a:t>
            </a:r>
            <a:endParaRPr sz="36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6" name="Shape 46"/>
          <p:cNvSpPr txBox="1"/>
          <p:nvPr/>
        </p:nvSpPr>
        <p:spPr>
          <a:xfrm>
            <a:off x="14630400" y="6523950"/>
            <a:ext cx="14630400" cy="205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Mission</a:t>
            </a:r>
            <a:endParaRPr b="1" sz="106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7" name="Shape 47"/>
          <p:cNvSpPr txBox="1"/>
          <p:nvPr/>
        </p:nvSpPr>
        <p:spPr>
          <a:xfrm>
            <a:off x="744362" y="16118713"/>
            <a:ext cx="6625800" cy="123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bistable, fiberglass tape spring </a:t>
            </a:r>
            <a:endParaRPr b="1" sz="3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with four embedded antenna wires</a:t>
            </a:r>
            <a:endParaRPr sz="3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8" name="Shape 48"/>
          <p:cNvSpPr txBox="1"/>
          <p:nvPr/>
        </p:nvSpPr>
        <p:spPr>
          <a:xfrm>
            <a:off x="5316343" y="12534850"/>
            <a:ext cx="4548900" cy="17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stowed, flat cylinder:  </a:t>
            </a:r>
            <a:r>
              <a:rPr lang="en-US" sz="24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stable configuration 1</a:t>
            </a:r>
            <a:endParaRPr sz="24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" name="Shape 49"/>
          <p:cNvSpPr txBox="1"/>
          <p:nvPr/>
        </p:nvSpPr>
        <p:spPr>
          <a:xfrm>
            <a:off x="1026500" y="15070000"/>
            <a:ext cx="2917800" cy="10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transition zone</a:t>
            </a:r>
            <a:endParaRPr sz="3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0" name="Shape 50"/>
          <p:cNvSpPr txBox="1"/>
          <p:nvPr/>
        </p:nvSpPr>
        <p:spPr>
          <a:xfrm>
            <a:off x="8665525" y="13668449"/>
            <a:ext cx="5700300" cy="17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deployed tape with radius:  </a:t>
            </a:r>
            <a:r>
              <a:rPr lang="en-US" sz="24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stable configuration 2</a:t>
            </a:r>
            <a:endParaRPr sz="24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1" name="Shape 51"/>
          <p:cNvSpPr txBox="1"/>
          <p:nvPr/>
        </p:nvSpPr>
        <p:spPr>
          <a:xfrm>
            <a:off x="29536880" y="23719613"/>
            <a:ext cx="4323000" cy="17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helical antenna</a:t>
            </a:r>
            <a:endParaRPr b="1" sz="3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stowed configuration</a:t>
            </a:r>
            <a:endParaRPr sz="36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2" name="Shape 52"/>
          <p:cNvSpPr txBox="1"/>
          <p:nvPr/>
        </p:nvSpPr>
        <p:spPr>
          <a:xfrm>
            <a:off x="865225" y="17319000"/>
            <a:ext cx="9832200" cy="17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Structural Elements</a:t>
            </a:r>
            <a:r>
              <a:rPr b="1" lang="en-US" sz="60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endParaRPr b="1" sz="60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3" name="Shape 53"/>
          <p:cNvSpPr txBox="1"/>
          <p:nvPr/>
        </p:nvSpPr>
        <p:spPr>
          <a:xfrm>
            <a:off x="15426350" y="24499500"/>
            <a:ext cx="13038600" cy="72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Andrew Greenberg</a:t>
            </a:r>
            <a:r>
              <a:rPr lang="en-US" sz="3600">
                <a:solidFill>
                  <a:srgbClr val="1155CC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and</a:t>
            </a:r>
            <a:r>
              <a:rPr lang="en-US" sz="3600">
                <a:solidFill>
                  <a:srgbClr val="1155CC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3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Glenn LeBrasseur </a:t>
            </a:r>
            <a:endParaRPr sz="36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for sponsoring the project and herding all of the electrons</a:t>
            </a:r>
            <a:endParaRPr sz="3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1155CC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Gerald Recktenwald </a:t>
            </a:r>
            <a:endParaRPr sz="36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73A72"/>
                </a:solidFill>
                <a:latin typeface="Ubuntu"/>
                <a:ea typeface="Ubuntu"/>
                <a:cs typeface="Ubuntu"/>
                <a:sym typeface="Ubuntu"/>
              </a:rPr>
              <a:t>for providing fantastic guidance as our faculty advisor</a:t>
            </a:r>
            <a:endParaRPr sz="3000">
              <a:solidFill>
                <a:srgbClr val="173A72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1155CC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Dependable Springs </a:t>
            </a:r>
            <a:endParaRPr sz="36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73A72"/>
                </a:solidFill>
                <a:latin typeface="Ubuntu"/>
                <a:ea typeface="Ubuntu"/>
                <a:cs typeface="Ubuntu"/>
                <a:sym typeface="Ubuntu"/>
              </a:rPr>
              <a:t>f</a:t>
            </a:r>
            <a:r>
              <a:rPr lang="en-US" sz="3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or the precise manufacturing of our helical antennas</a:t>
            </a:r>
            <a:endParaRPr sz="3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1155CC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HP Dynamics Lab</a:t>
            </a:r>
            <a:r>
              <a:rPr lang="en-US" sz="3600">
                <a:solidFill>
                  <a:srgbClr val="255CB5"/>
                </a:solidFill>
                <a:latin typeface="Ubuntu"/>
                <a:ea typeface="Ubuntu"/>
                <a:cs typeface="Ubuntu"/>
                <a:sym typeface="Ubuntu"/>
              </a:rPr>
              <a:t> </a:t>
            </a:r>
            <a:endParaRPr sz="3600">
              <a:solidFill>
                <a:srgbClr val="255CB5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for their generous assistance with all things vibration</a:t>
            </a:r>
            <a:endParaRPr sz="3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1155CC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1C4587"/>
                </a:solidFill>
                <a:latin typeface="Ubuntu"/>
                <a:ea typeface="Ubuntu"/>
                <a:cs typeface="Ubuntu"/>
                <a:sym typeface="Ubuntu"/>
              </a:rPr>
              <a:t>HP Model Shop </a:t>
            </a:r>
            <a:endParaRPr sz="3600">
              <a:solidFill>
                <a:srgbClr val="1C4587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for supplying high-quality 3D prints of our design prototypes</a:t>
            </a:r>
            <a:endParaRPr sz="3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18632750" y="22979950"/>
            <a:ext cx="6625800" cy="17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12A54"/>
                </a:solidFill>
                <a:latin typeface="Ubuntu"/>
                <a:ea typeface="Ubuntu"/>
                <a:cs typeface="Ubuntu"/>
                <a:sym typeface="Ubuntu"/>
              </a:rPr>
              <a:t>Special Thanks</a:t>
            </a:r>
            <a:endParaRPr b="1" sz="6000">
              <a:solidFill>
                <a:srgbClr val="112A54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55" name="Shape 5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7829950" y="897248"/>
            <a:ext cx="3241849" cy="324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Design">
  <a:themeElements>
    <a:clrScheme name="Default Design 3">
      <a:dk1>
        <a:srgbClr val="000000"/>
      </a:dk1>
      <a:lt1>
        <a:srgbClr val="FFFFFF"/>
      </a:lt1>
      <a:dk2>
        <a:srgbClr val="000000"/>
      </a:dk2>
      <a:lt2>
        <a:srgbClr val="333333"/>
      </a:lt2>
      <a:accent1>
        <a:srgbClr val="DDDDDD"/>
      </a:accent1>
      <a:accent2>
        <a:srgbClr val="808080"/>
      </a:accent2>
      <a:accent3>
        <a:srgbClr val="FFFFFF"/>
      </a:accent3>
      <a:accent4>
        <a:srgbClr val="000000"/>
      </a:accent4>
      <a:accent5>
        <a:srgbClr val="EBEBEB"/>
      </a:accent5>
      <a:accent6>
        <a:srgbClr val="737373"/>
      </a:accent6>
      <a:hlink>
        <a:srgbClr val="4D4D4D"/>
      </a:hlink>
      <a:folHlink>
        <a:srgbClr val="EAEAE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